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4" r:id="rId3"/>
    <p:sldId id="273" r:id="rId4"/>
    <p:sldId id="272" r:id="rId5"/>
    <p:sldId id="277" r:id="rId6"/>
    <p:sldId id="276" r:id="rId7"/>
    <p:sldId id="260" r:id="rId8"/>
    <p:sldId id="271" r:id="rId9"/>
    <p:sldId id="268" r:id="rId10"/>
    <p:sldId id="275" r:id="rId11"/>
    <p:sldId id="267" r:id="rId12"/>
    <p:sldId id="274" r:id="rId13"/>
    <p:sldId id="314" r:id="rId14"/>
    <p:sldId id="328" r:id="rId15"/>
    <p:sldId id="263" r:id="rId16"/>
    <p:sldId id="25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77"/>
    <p:restoredTop sz="94643"/>
  </p:normalViewPr>
  <p:slideViewPr>
    <p:cSldViewPr snapToGrid="0" snapToObjects="1">
      <p:cViewPr>
        <p:scale>
          <a:sx n="110" d="100"/>
          <a:sy n="110" d="100"/>
        </p:scale>
        <p:origin x="76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6D0ADC-A152-124D-8B8F-D734364D822E}" type="datetimeFigureOut">
              <a:rPr lang="en-US" smtClean="0"/>
              <a:t>7/5/18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8FF23-4441-A745-8E24-A41F8DE33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12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Parameters: 53</a:t>
            </a:r>
          </a:p>
          <a:p>
            <a:r>
              <a:rPr lang="en-US" dirty="0"/>
              <a:t>Model Rules: 36</a:t>
            </a:r>
          </a:p>
          <a:p>
            <a:r>
              <a:rPr lang="en-US" dirty="0"/>
              <a:t>Model Odes/Species: 39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58FF23-4441-A745-8E24-A41F8DE3378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674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Parameters: 53</a:t>
            </a:r>
          </a:p>
          <a:p>
            <a:r>
              <a:rPr lang="en-US" dirty="0"/>
              <a:t>Model Rules: 36</a:t>
            </a:r>
          </a:p>
          <a:p>
            <a:r>
              <a:rPr lang="en-US" dirty="0"/>
              <a:t>Model Odes/Species: 39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58FF23-4441-A745-8E24-A41F8DE3378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17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Parameters: 53</a:t>
            </a:r>
          </a:p>
          <a:p>
            <a:r>
              <a:rPr lang="en-US" dirty="0"/>
              <a:t>Model Rules: 36</a:t>
            </a:r>
          </a:p>
          <a:p>
            <a:r>
              <a:rPr lang="en-US" dirty="0"/>
              <a:t>Model Odes/Species: 39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58FF23-4441-A745-8E24-A41F8DE337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334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Parameters: 53</a:t>
            </a:r>
          </a:p>
          <a:p>
            <a:r>
              <a:rPr lang="en-US" dirty="0"/>
              <a:t>Model Rules: 36</a:t>
            </a:r>
          </a:p>
          <a:p>
            <a:r>
              <a:rPr lang="en-US" dirty="0"/>
              <a:t>Model Odes/Species: 39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58FF23-4441-A745-8E24-A41F8DE337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986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Calibrator: PSO</a:t>
            </a:r>
          </a:p>
          <a:p>
            <a:r>
              <a:rPr lang="en-US" dirty="0"/>
              <a:t>Iterations: 15,000</a:t>
            </a:r>
          </a:p>
          <a:p>
            <a:r>
              <a:rPr lang="en-US" dirty="0"/>
              <a:t>Particles: 50</a:t>
            </a:r>
          </a:p>
          <a:p>
            <a:r>
              <a:rPr lang="en-US" dirty="0"/>
              <a:t>Time to finish: ~2 days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58FF23-4441-A745-8E24-A41F8DE337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796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58FF23-4441-A745-8E24-A41F8DE337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263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C7E54-18F1-9F4D-854B-3FA7933E1A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8BF8A1-6B47-AD47-B6F7-D2425EBBE3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D5CC3E-C940-AF47-B928-27A377529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F3D5-4162-B547-9F64-B75F5EB48BCF}" type="datetimeFigureOut">
              <a:rPr lang="en-US" smtClean="0"/>
              <a:t>7/5/18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391F6-955C-D946-8352-3A19B9228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E7C9E-F6FB-734E-B3EE-436A487F9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6E74A-43B9-7F45-B2D5-5AFC09B71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218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B2C19-FDDC-AC43-9C21-826AE2EEB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6B741E-1D1C-C04D-9F21-5CCC4BA8F6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DAF71-DEB6-CB42-9DFD-7710C4763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F3D5-4162-B547-9F64-B75F5EB48BCF}" type="datetimeFigureOut">
              <a:rPr lang="en-US" smtClean="0"/>
              <a:t>7/5/18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6DD2C-ED1E-7141-A04E-57450960B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78130-8092-7C4A-A75C-2964097BF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6E74A-43B9-7F45-B2D5-5AFC09B71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85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CFA8D5-8809-7742-84D2-F699207A62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835641-BCE7-534E-A30B-601A807092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24052-5C99-7E41-95E9-08A1B90C4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F3D5-4162-B547-9F64-B75F5EB48BCF}" type="datetimeFigureOut">
              <a:rPr lang="en-US" smtClean="0"/>
              <a:t>7/5/18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DFC44-0F75-654E-81DF-C3BDCBD72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24304-2431-8A49-AFA3-9612618A4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6E74A-43B9-7F45-B2D5-5AFC09B71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733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AD976-6E56-CC40-A17D-5715BC31B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29102-0A95-DF43-913E-92B2CB3E4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C0851-B957-1F4D-A9A2-B172B4A4F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F3D5-4162-B547-9F64-B75F5EB48BCF}" type="datetimeFigureOut">
              <a:rPr lang="en-US" smtClean="0"/>
              <a:t>7/5/18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75417-4B27-B342-831B-A7E0FDB1D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BF47F-080E-4F49-82E9-7B193EF14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6E74A-43B9-7F45-B2D5-5AFC09B71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404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A166D-F51B-564D-BE6D-C460B874B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61AC26-AD3E-F142-8435-C2613F38E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CA756B-BC1D-A749-9BCE-E4D840A28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F3D5-4162-B547-9F64-B75F5EB48BCF}" type="datetimeFigureOut">
              <a:rPr lang="en-US" smtClean="0"/>
              <a:t>7/5/18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C12FE-6F9A-654B-BEAD-F861616B0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BBF73-B31B-D04A-AEB8-ABCA993CC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6E74A-43B9-7F45-B2D5-5AFC09B71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121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0F3BC-F112-1A4C-9DDE-56C31B290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F25CE-038E-A241-89A0-C25AF0FFC8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1DC7E-505C-2F4E-9AE7-0846ADA37C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138473-92C8-7040-BF7D-862B242A7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F3D5-4162-B547-9F64-B75F5EB48BCF}" type="datetimeFigureOut">
              <a:rPr lang="en-US" smtClean="0"/>
              <a:t>7/5/18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9B3742-A8BA-2B4F-A230-C0B73591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C6F3B7-BAB5-B84A-BACF-A7434DA14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6E74A-43B9-7F45-B2D5-5AFC09B71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FB37E-BD14-5F48-8476-70568364C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636C6-B36D-F744-9B9E-6A0C308C3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3F5E1F-7F33-4C42-ADCC-E62F3A358C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CA1A4A-106C-EB4E-BDB1-BB180D1547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0F6DAC-9464-A545-BCFF-3D6A2B679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2DA287-0A62-3848-8CEE-5E681C280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F3D5-4162-B547-9F64-B75F5EB48BCF}" type="datetimeFigureOut">
              <a:rPr lang="en-US" smtClean="0"/>
              <a:t>7/5/18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1D7445-5130-C94F-AFD2-369BE0769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A03B96-E23F-AA4E-A1D3-776C42837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6E74A-43B9-7F45-B2D5-5AFC09B71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918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F6F61-0313-3940-9398-3C8F75E5B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E5238B-994C-F548-B8B8-5A3B4A530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F3D5-4162-B547-9F64-B75F5EB48BCF}" type="datetimeFigureOut">
              <a:rPr lang="en-US" smtClean="0"/>
              <a:t>7/5/18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A1D621-78A3-1C46-B088-6A1326F5B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18F2C3-807A-9849-8183-199C02BDD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6E74A-43B9-7F45-B2D5-5AFC09B71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51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9A726F-A39D-EC44-866C-1264B1E5F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F3D5-4162-B547-9F64-B75F5EB48BCF}" type="datetimeFigureOut">
              <a:rPr lang="en-US" smtClean="0"/>
              <a:t>7/5/18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3EB639-C2C7-3047-89BE-8581D1591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CD3A0-ADDB-044A-B3C2-99D41860A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6E74A-43B9-7F45-B2D5-5AFC09B71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38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AA801-6566-9944-83DF-9D76D5502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B2880-5C4E-D247-8991-FD35FC17C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B44A6F-7E59-2C4F-B997-2576BD960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67F5D9-6667-3640-B91F-32C9C0746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F3D5-4162-B547-9F64-B75F5EB48BCF}" type="datetimeFigureOut">
              <a:rPr lang="en-US" smtClean="0"/>
              <a:t>7/5/18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0022CC-05D8-A347-9B30-CA4151AB1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46967E-5CE2-BF4F-AA66-A9C0B1B50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6E74A-43B9-7F45-B2D5-5AFC09B71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16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26D5C-66BB-B640-87AD-A070F5C8E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75D6C7-CB8E-2545-9806-AE234D0F8E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09902-BD2E-BF46-B304-AC249648C3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AC1544-B071-ED4A-A1DD-C645DDE10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F3D5-4162-B547-9F64-B75F5EB48BCF}" type="datetimeFigureOut">
              <a:rPr lang="en-US" smtClean="0"/>
              <a:t>7/5/18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4C3C82-9AD0-294A-BD6C-34C72A7DA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A8996F-B1B5-A54C-8390-95484CE7E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6E74A-43B9-7F45-B2D5-5AFC09B71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29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E5D908-0192-1941-B0C1-E1E3A8CA8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77DB7-A87A-164B-8B89-BED7B0DB4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429F7-2EDF-0247-9D43-BE17BB1447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8F3D5-4162-B547-9F64-B75F5EB48BCF}" type="datetimeFigureOut">
              <a:rPr lang="en-US" smtClean="0"/>
              <a:t>7/5/18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89CC4-12DF-2B48-B04A-50E131E90E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E56E2-32EC-E743-8A3E-DAE9BCB6D8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6E74A-43B9-7F45-B2D5-5AFC09B71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185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0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D007B9E-B3C8-CB4F-99E4-50D792765B82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651045" y="491613"/>
                <a:ext cx="11109767" cy="551947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Mathematical Model of Necroptosis under TNF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Stimulation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Computational modeling of necroptosis reveals protein complex dynamics in Complex I and II under TNF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stimulation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D007B9E-B3C8-CB4F-99E4-50D792765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651045" y="491613"/>
                <a:ext cx="11109767" cy="5519478"/>
              </a:xfrm>
              <a:blipFill>
                <a:blip r:embed="rId2"/>
                <a:stretch>
                  <a:fillRect l="-2511" t="-230" r="-388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3397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0">
            <a:extLst>
              <a:ext uri="{FF2B5EF4-FFF2-40B4-BE49-F238E27FC236}">
                <a16:creationId xmlns:a16="http://schemas.microsoft.com/office/drawing/2014/main" id="{9D9CCC49-A9C8-6E4C-A21C-F4FE36FE5B4E}"/>
              </a:ext>
            </a:extLst>
          </p:cNvPr>
          <p:cNvSpPr txBox="1"/>
          <p:nvPr/>
        </p:nvSpPr>
        <p:spPr>
          <a:xfrm>
            <a:off x="2521016" y="6154715"/>
            <a:ext cx="6862445" cy="57023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Figure </a:t>
            </a:r>
            <a:r>
              <a:rPr lang="en-US" sz="1400" b="1" dirty="0">
                <a:latin typeface="Georgia" panose="02040502050405020303" pitchFamily="18" charset="0"/>
                <a:ea typeface="Times New Roman" panose="02020603050405020304" pitchFamily="18" charset="0"/>
              </a:rPr>
              <a:t>5</a:t>
            </a:r>
            <a:r>
              <a:rPr lang="en-US" sz="1400" b="1" dirty="0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:</a:t>
            </a:r>
            <a:r>
              <a:rPr lang="en-US" sz="1400" dirty="0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i="1" dirty="0">
                <a:latin typeface="Georgia" panose="02040502050405020303" pitchFamily="18" charset="0"/>
                <a:ea typeface="Times New Roman" panose="02020603050405020304" pitchFamily="18" charset="0"/>
              </a:rPr>
              <a:t>In Silico </a:t>
            </a:r>
            <a:r>
              <a:rPr lang="en-US" sz="1400" b="1" dirty="0">
                <a:latin typeface="Georgia" panose="02040502050405020303" pitchFamily="18" charset="0"/>
                <a:ea typeface="Times New Roman" panose="02020603050405020304" pitchFamily="18" charset="0"/>
              </a:rPr>
              <a:t>Knockdowns</a:t>
            </a:r>
            <a:r>
              <a:rPr lang="en-US" sz="1400" b="1" dirty="0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.</a:t>
            </a:r>
            <a:r>
              <a:rPr lang="en-US" sz="1400" b="1" dirty="0">
                <a:latin typeface="Georgia" panose="02040502050405020303" pitchFamily="18" charset="0"/>
                <a:ea typeface="Times New Roman" panose="02020603050405020304" pitchFamily="18" charset="0"/>
              </a:rPr>
              <a:t> 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35D17C-5181-E141-A961-D6F690E9B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550" y="801874"/>
            <a:ext cx="6276600" cy="4800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BB65F8-9F9E-1D4B-B288-B8D9CCADF4C8}"/>
              </a:ext>
            </a:extLst>
          </p:cNvPr>
          <p:cNvSpPr txBox="1"/>
          <p:nvPr/>
        </p:nvSpPr>
        <p:spPr>
          <a:xfrm>
            <a:off x="1091381" y="2389240"/>
            <a:ext cx="3844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Possibly MS data? And in silico KD sims </a:t>
            </a:r>
          </a:p>
        </p:txBody>
      </p:sp>
    </p:spTree>
    <p:extLst>
      <p:ext uri="{BB962C8B-B14F-4D97-AF65-F5344CB8AC3E}">
        <p14:creationId xmlns:p14="http://schemas.microsoft.com/office/powerpoint/2010/main" val="3856139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07B9E-B3C8-CB4F-99E4-50D792765B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Supplemental </a:t>
            </a:r>
          </a:p>
        </p:txBody>
      </p:sp>
    </p:spTree>
    <p:extLst>
      <p:ext uri="{BB962C8B-B14F-4D97-AF65-F5344CB8AC3E}">
        <p14:creationId xmlns:p14="http://schemas.microsoft.com/office/powerpoint/2010/main" val="1881126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A9A19E-15D3-784C-A7F9-58A72C76C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39" y="418929"/>
            <a:ext cx="6708256" cy="38080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4C50F4-4FC0-DB4C-B214-235FF53C7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841" y="104172"/>
            <a:ext cx="4689990" cy="6458673"/>
          </a:xfrm>
          <a:prstGeom prst="rect">
            <a:avLst/>
          </a:prstGeom>
        </p:spPr>
      </p:pic>
      <p:sp>
        <p:nvSpPr>
          <p:cNvPr id="4" name="Text Box 30">
            <a:extLst>
              <a:ext uri="{FF2B5EF4-FFF2-40B4-BE49-F238E27FC236}">
                <a16:creationId xmlns:a16="http://schemas.microsoft.com/office/drawing/2014/main" id="{6D74C77A-9BE0-EC40-A806-B4A1C7D334EC}"/>
              </a:ext>
            </a:extLst>
          </p:cNvPr>
          <p:cNvSpPr txBox="1"/>
          <p:nvPr/>
        </p:nvSpPr>
        <p:spPr>
          <a:xfrm>
            <a:off x="98892" y="6287770"/>
            <a:ext cx="6862445" cy="57023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Supplemental Figure 1:</a:t>
            </a:r>
            <a:r>
              <a:rPr lang="en-US" sz="1400" dirty="0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Network diagram of necroptosis pathway by TNF</a:t>
            </a:r>
            <a:r>
              <a:rPr lang="en-US" sz="1400" b="1" dirty="0">
                <a:effectLst/>
                <a:latin typeface="Symbol" pitchFamily="2" charset="2"/>
                <a:ea typeface="Times New Roman" panose="02020603050405020304" pitchFamily="18" charset="0"/>
              </a:rPr>
              <a:t>a</a:t>
            </a:r>
            <a:r>
              <a:rPr lang="en-US" sz="1400" b="1" dirty="0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 stimulation.</a:t>
            </a:r>
            <a:r>
              <a:rPr lang="en-US" sz="1400" b="1" dirty="0">
                <a:latin typeface="Georgia" panose="02040502050405020303" pitchFamily="18" charset="0"/>
                <a:ea typeface="Times New Roman" panose="02020603050405020304" pitchFamily="18" charset="0"/>
              </a:rPr>
              <a:t> 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C8C48D-6B95-C342-9B7D-D6B6CBE588EB}"/>
              </a:ext>
            </a:extLst>
          </p:cNvPr>
          <p:cNvSpPr txBox="1"/>
          <p:nvPr/>
        </p:nvSpPr>
        <p:spPr>
          <a:xfrm>
            <a:off x="1017972" y="4591664"/>
            <a:ext cx="5024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 IC’s here in a table? </a:t>
            </a:r>
          </a:p>
        </p:txBody>
      </p:sp>
    </p:spTree>
    <p:extLst>
      <p:ext uri="{BB962C8B-B14F-4D97-AF65-F5344CB8AC3E}">
        <p14:creationId xmlns:p14="http://schemas.microsoft.com/office/powerpoint/2010/main" val="773020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9C706-CE03-FD4B-AB4E-845861424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312" y="-5622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Particle Swarm Optimization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89E9CC-8D67-4746-BC86-5EAA18A65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182" y="1222413"/>
            <a:ext cx="3651729" cy="31499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867151-C8DB-3A40-B5A9-C6C3CC17C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71" y="3366244"/>
            <a:ext cx="5168900" cy="3111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A21F41-50B3-8449-B8DF-6385CD5C0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146" y="4896232"/>
            <a:ext cx="6273800" cy="1397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FC5260-4EC8-C54F-8078-CCA86DFE803F}"/>
              </a:ext>
            </a:extLst>
          </p:cNvPr>
          <p:cNvSpPr txBox="1"/>
          <p:nvPr/>
        </p:nvSpPr>
        <p:spPr>
          <a:xfrm>
            <a:off x="804231" y="937352"/>
            <a:ext cx="3227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Objective Function: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8D852F-C9EA-1A4E-92AB-88152794555D}"/>
              </a:ext>
            </a:extLst>
          </p:cNvPr>
          <p:cNvSpPr txBox="1"/>
          <p:nvPr/>
        </p:nvSpPr>
        <p:spPr>
          <a:xfrm>
            <a:off x="804231" y="2797366"/>
            <a:ext cx="3227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Objective Functions for Model: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14D8F15-DFE4-064E-B547-0A128E04AF12}"/>
                  </a:ext>
                </a:extLst>
              </p:cNvPr>
              <p:cNvSpPr/>
              <p:nvPr/>
            </p:nvSpPr>
            <p:spPr>
              <a:xfrm>
                <a:off x="443843" y="1369114"/>
                <a:ext cx="4012573" cy="9602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𝑠𝑖𝑚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Θ</m:t>
                                              </m:r>
                                            </m:e>
                                          </m:d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𝑑𝑎𝑡𝑎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  <m:sup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14D8F15-DFE4-064E-B547-0A128E04AF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43" y="1369114"/>
                <a:ext cx="4012573" cy="960263"/>
              </a:xfrm>
              <a:prstGeom prst="rect">
                <a:avLst/>
              </a:prstGeom>
              <a:blipFill>
                <a:blip r:embed="rId5"/>
                <a:stretch>
                  <a:fillRect l="-2208" t="-80000" b="-13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Callout 12">
            <a:extLst>
              <a:ext uri="{FF2B5EF4-FFF2-40B4-BE49-F238E27FC236}">
                <a16:creationId xmlns:a16="http://schemas.microsoft.com/office/drawing/2014/main" id="{99E2AA06-7F32-D04D-83DF-AD9676C741C1}"/>
              </a:ext>
            </a:extLst>
          </p:cNvPr>
          <p:cNvSpPr/>
          <p:nvPr/>
        </p:nvSpPr>
        <p:spPr>
          <a:xfrm>
            <a:off x="8236610" y="1222413"/>
            <a:ext cx="1222872" cy="782657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Where should I go next? </a:t>
            </a:r>
          </a:p>
        </p:txBody>
      </p:sp>
    </p:spTree>
    <p:extLst>
      <p:ext uri="{BB962C8B-B14F-4D97-AF65-F5344CB8AC3E}">
        <p14:creationId xmlns:p14="http://schemas.microsoft.com/office/powerpoint/2010/main" val="3808987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DC54-42EB-AC4F-8750-CE0B5F247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Determining Modes of Execution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6440C4-E21D-6549-964C-7C31F8DFA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36" y="1420156"/>
            <a:ext cx="4419600" cy="4711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7C58AA-E25E-1740-AA18-72589D4D6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067" y="5010331"/>
            <a:ext cx="5062400" cy="17320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5BB58A-2D18-2943-9021-BADAE0440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71" y="1101592"/>
            <a:ext cx="6448692" cy="16418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5582A6-55F6-E44B-B181-D6A31269A5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6734" y="3126111"/>
            <a:ext cx="3407291" cy="1501518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D7AC0488-762F-074C-A605-DF3CC7DE65E4}"/>
              </a:ext>
            </a:extLst>
          </p:cNvPr>
          <p:cNvSpPr/>
          <p:nvPr/>
        </p:nvSpPr>
        <p:spPr>
          <a:xfrm>
            <a:off x="8671267" y="2743409"/>
            <a:ext cx="351547" cy="4790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F603C362-0667-FC42-AFAF-0A9E7D2DDDFB}"/>
              </a:ext>
            </a:extLst>
          </p:cNvPr>
          <p:cNvSpPr/>
          <p:nvPr/>
        </p:nvSpPr>
        <p:spPr>
          <a:xfrm>
            <a:off x="8671267" y="4770785"/>
            <a:ext cx="351547" cy="4790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368EB2-CB75-4745-B4F0-E4575525E3F5}"/>
              </a:ext>
            </a:extLst>
          </p:cNvPr>
          <p:cNvSpPr txBox="1"/>
          <p:nvPr/>
        </p:nvSpPr>
        <p:spPr>
          <a:xfrm>
            <a:off x="10195034" y="6525219"/>
            <a:ext cx="360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TroPy: Oscar Ortega </a:t>
            </a:r>
          </a:p>
        </p:txBody>
      </p:sp>
    </p:spTree>
    <p:extLst>
      <p:ext uri="{BB962C8B-B14F-4D97-AF65-F5344CB8AC3E}">
        <p14:creationId xmlns:p14="http://schemas.microsoft.com/office/powerpoint/2010/main" val="1837722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3395930" y="1203767"/>
            <a:ext cx="5709480" cy="48150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8935"/>
          </a:xfrm>
        </p:spPr>
        <p:txBody>
          <a:bodyPr>
            <a:normAutofit fontScale="90000"/>
          </a:bodyPr>
          <a:lstStyle/>
          <a:p>
            <a:r>
              <a:rPr lang="en-US" dirty="0"/>
              <a:t>Calibration Algorithm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92827" y="1531570"/>
            <a:ext cx="1993691" cy="8394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Simulate </a:t>
            </a:r>
            <a:r>
              <a:rPr lang="en-US"/>
              <a:t>Experimental Conditions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573242" y="1531570"/>
            <a:ext cx="1993691" cy="8394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the Dynamics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827590" y="1531570"/>
            <a:ext cx="1993691" cy="8394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Preprocessing &amp;</a:t>
            </a:r>
          </a:p>
          <a:p>
            <a:pPr algn="ctr"/>
            <a:r>
              <a:rPr lang="en-US" dirty="0"/>
              <a:t>Dimensionality Reduction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827589" y="3227957"/>
            <a:ext cx="1993691" cy="8394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Classification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3573242" y="4924344"/>
            <a:ext cx="1993691" cy="8394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Probabilistic Interpretation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73242" y="3227957"/>
            <a:ext cx="1993691" cy="8394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 New </a:t>
            </a:r>
          </a:p>
          <a:p>
            <a:pPr algn="ctr"/>
            <a:r>
              <a:rPr lang="en-US" dirty="0"/>
              <a:t>Rate Parameters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521871" y="1951294"/>
            <a:ext cx="8740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684956" y="1951294"/>
            <a:ext cx="1049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824433" y="2480211"/>
            <a:ext cx="0" cy="605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821345" y="4205917"/>
            <a:ext cx="3088" cy="1138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0800000">
            <a:off x="4452072" y="4205916"/>
            <a:ext cx="0" cy="605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0800000">
            <a:off x="4452072" y="2536166"/>
            <a:ext cx="0" cy="605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5684956" y="5344068"/>
            <a:ext cx="21363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666365" y="1591405"/>
                <a:ext cx="6839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365" y="1591405"/>
                <a:ext cx="683905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208601" y="2534374"/>
                <a:ext cx="12864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Θ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𝑟𝑎𝑡𝑒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601" y="2534374"/>
                <a:ext cx="1286435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803211" y="1606606"/>
                <a:ext cx="6816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𝑡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211" y="1606606"/>
                <a:ext cx="681661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493557" y="2791311"/>
                <a:ext cx="1469640" cy="391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Θ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𝑐𝑙𝑎𝑠𝑠𝑖𝑓𝑖𝑐𝑎𝑡𝑖𝑜𝑛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557" y="2791311"/>
                <a:ext cx="1469640" cy="391582"/>
              </a:xfrm>
              <a:prstGeom prst="rect">
                <a:avLst/>
              </a:prstGeom>
              <a:blipFill rotWithShape="0">
                <a:blip r:embed="rId5"/>
                <a:stretch>
                  <a:fillRect r="-830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9" t="74887" r="78618" b="4539"/>
          <a:stretch/>
        </p:blipFill>
        <p:spPr>
          <a:xfrm>
            <a:off x="4485949" y="4307779"/>
            <a:ext cx="1053884" cy="433953"/>
          </a:xfrm>
          <a:prstGeom prst="rect">
            <a:avLst/>
          </a:prstGeom>
          <a:noFill/>
        </p:spPr>
      </p:pic>
      <p:sp>
        <p:nvSpPr>
          <p:cNvPr id="33" name="Arc 32"/>
          <p:cNvSpPr/>
          <p:nvPr/>
        </p:nvSpPr>
        <p:spPr>
          <a:xfrm>
            <a:off x="8821280" y="812856"/>
            <a:ext cx="692858" cy="687349"/>
          </a:xfrm>
          <a:prstGeom prst="arc">
            <a:avLst>
              <a:gd name="adj1" fmla="val 11751984"/>
              <a:gd name="adj2" fmla="val 4564762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8503769" y="471382"/>
            <a:ext cx="1372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convergence</a:t>
            </a:r>
          </a:p>
        </p:txBody>
      </p:sp>
    </p:spTree>
    <p:extLst>
      <p:ext uri="{BB962C8B-B14F-4D97-AF65-F5344CB8AC3E}">
        <p14:creationId xmlns:p14="http://schemas.microsoft.com/office/powerpoint/2010/main" val="1367931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EEB41-64B2-8F4C-A3E2-3224322A8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L929 Data, Vanlangenakker et al.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18BBB9-FF23-1246-B218-663A8132E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810" y="987069"/>
            <a:ext cx="7173744" cy="548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73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A584267-0951-E14B-BF4C-103E5C385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326" y="412955"/>
            <a:ext cx="5718740" cy="57862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4D4674-4C2B-2046-8E78-91A96D67EBA0}"/>
              </a:ext>
            </a:extLst>
          </p:cNvPr>
          <p:cNvSpPr txBox="1"/>
          <p:nvPr/>
        </p:nvSpPr>
        <p:spPr>
          <a:xfrm>
            <a:off x="2989005" y="6425381"/>
            <a:ext cx="7482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Distribution of parameters yields distribution of pathway fluxes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3E8272-7D3D-5841-B319-B7E5E8C95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79" y="1407829"/>
            <a:ext cx="4880652" cy="362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625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A9016C6-22E8-3641-A905-63046652B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8292"/>
            <a:ext cx="5728625" cy="5503236"/>
          </a:xfrm>
          <a:prstGeom prst="rect">
            <a:avLst/>
          </a:prstGeom>
        </p:spPr>
      </p:pic>
      <p:sp>
        <p:nvSpPr>
          <p:cNvPr id="7" name="Text Box 30">
            <a:extLst>
              <a:ext uri="{FF2B5EF4-FFF2-40B4-BE49-F238E27FC236}">
                <a16:creationId xmlns:a16="http://schemas.microsoft.com/office/drawing/2014/main" id="{F7E7BDE1-A76A-E741-914C-161259A1932B}"/>
              </a:ext>
            </a:extLst>
          </p:cNvPr>
          <p:cNvSpPr txBox="1"/>
          <p:nvPr/>
        </p:nvSpPr>
        <p:spPr>
          <a:xfrm>
            <a:off x="2521016" y="6154715"/>
            <a:ext cx="6862445" cy="57023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Figure 1:</a:t>
            </a:r>
            <a:r>
              <a:rPr lang="en-US" sz="1400" dirty="0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Network diagram of necroptosis pathway by TNF</a:t>
            </a:r>
            <a:r>
              <a:rPr lang="en-US" sz="1400" b="1" dirty="0">
                <a:effectLst/>
                <a:latin typeface="Symbol" pitchFamily="2" charset="2"/>
                <a:ea typeface="Times New Roman" panose="02020603050405020304" pitchFamily="18" charset="0"/>
              </a:rPr>
              <a:t>a</a:t>
            </a:r>
            <a:r>
              <a:rPr lang="en-US" sz="1400" b="1" dirty="0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 stimulation.</a:t>
            </a:r>
            <a:r>
              <a:rPr lang="en-US" sz="1400" b="1" dirty="0">
                <a:latin typeface="Georgia" panose="02040502050405020303" pitchFamily="18" charset="0"/>
                <a:ea typeface="Times New Roman" panose="02020603050405020304" pitchFamily="18" charset="0"/>
              </a:rPr>
              <a:t> 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95BB68-E800-CE48-87B6-27EE5D199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729" y="432804"/>
            <a:ext cx="5337384" cy="5195054"/>
          </a:xfrm>
          <a:prstGeom prst="rect">
            <a:avLst/>
          </a:prstGeom>
        </p:spPr>
      </p:pic>
      <p:sp>
        <p:nvSpPr>
          <p:cNvPr id="14" name="Text Box 32">
            <a:extLst>
              <a:ext uri="{FF2B5EF4-FFF2-40B4-BE49-F238E27FC236}">
                <a16:creationId xmlns:a16="http://schemas.microsoft.com/office/drawing/2014/main" id="{BA9631C3-9CA5-E342-A143-421B236B5474}"/>
              </a:ext>
            </a:extLst>
          </p:cNvPr>
          <p:cNvSpPr txBox="1"/>
          <p:nvPr/>
        </p:nvSpPr>
        <p:spPr>
          <a:xfrm>
            <a:off x="-129586" y="432804"/>
            <a:ext cx="618490" cy="30734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11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A.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5" name="Text Box 32">
            <a:extLst>
              <a:ext uri="{FF2B5EF4-FFF2-40B4-BE49-F238E27FC236}">
                <a16:creationId xmlns:a16="http://schemas.microsoft.com/office/drawing/2014/main" id="{4B7A6B65-6F57-F74D-9B3B-19CD4441F5A6}"/>
              </a:ext>
            </a:extLst>
          </p:cNvPr>
          <p:cNvSpPr txBox="1"/>
          <p:nvPr/>
        </p:nvSpPr>
        <p:spPr>
          <a:xfrm>
            <a:off x="5760768" y="432804"/>
            <a:ext cx="618490" cy="30734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1150" dirty="0">
                <a:latin typeface="Arial" panose="020B0604020202020204" pitchFamily="34" charset="0"/>
                <a:ea typeface="Times New Roman" panose="02020603050405020304" pitchFamily="18" charset="0"/>
              </a:rPr>
              <a:t>B</a:t>
            </a:r>
            <a:r>
              <a:rPr lang="en-US" sz="11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222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0">
            <a:extLst>
              <a:ext uri="{FF2B5EF4-FFF2-40B4-BE49-F238E27FC236}">
                <a16:creationId xmlns:a16="http://schemas.microsoft.com/office/drawing/2014/main" id="{F7E7BDE1-A76A-E741-914C-161259A1932B}"/>
              </a:ext>
            </a:extLst>
          </p:cNvPr>
          <p:cNvSpPr txBox="1"/>
          <p:nvPr/>
        </p:nvSpPr>
        <p:spPr>
          <a:xfrm>
            <a:off x="2521016" y="6154715"/>
            <a:ext cx="6862445" cy="57023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Figure 1:</a:t>
            </a:r>
            <a:r>
              <a:rPr lang="en-US" sz="1400" dirty="0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Network diagram of necroptosis pathway by TNF</a:t>
            </a:r>
            <a:r>
              <a:rPr lang="en-US" sz="1400" b="1" dirty="0">
                <a:effectLst/>
                <a:latin typeface="Symbol" pitchFamily="2" charset="2"/>
                <a:ea typeface="Times New Roman" panose="02020603050405020304" pitchFamily="18" charset="0"/>
              </a:rPr>
              <a:t>a</a:t>
            </a:r>
            <a:r>
              <a:rPr lang="en-US" sz="1400" b="1" dirty="0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 stimulation.</a:t>
            </a:r>
            <a:r>
              <a:rPr lang="en-US" sz="1400" b="1" dirty="0">
                <a:latin typeface="Georgia" panose="02040502050405020303" pitchFamily="18" charset="0"/>
                <a:ea typeface="Times New Roman" panose="02020603050405020304" pitchFamily="18" charset="0"/>
              </a:rPr>
              <a:t> 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67280C-A87A-E346-ABDD-E1E4A84847B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05" y="612986"/>
            <a:ext cx="5188537" cy="3200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95BB68-E800-CE48-87B6-27EE5D199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581" y="612986"/>
            <a:ext cx="5337384" cy="5195054"/>
          </a:xfrm>
          <a:prstGeom prst="rect">
            <a:avLst/>
          </a:prstGeom>
        </p:spPr>
      </p:pic>
      <p:sp>
        <p:nvSpPr>
          <p:cNvPr id="8" name="Text Box 32">
            <a:extLst>
              <a:ext uri="{FF2B5EF4-FFF2-40B4-BE49-F238E27FC236}">
                <a16:creationId xmlns:a16="http://schemas.microsoft.com/office/drawing/2014/main" id="{619DA39E-726A-F04F-A2CF-91174109F5AC}"/>
              </a:ext>
            </a:extLst>
          </p:cNvPr>
          <p:cNvSpPr txBox="1"/>
          <p:nvPr/>
        </p:nvSpPr>
        <p:spPr>
          <a:xfrm>
            <a:off x="-46299" y="586641"/>
            <a:ext cx="618490" cy="30734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11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A.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Text Box 32">
            <a:extLst>
              <a:ext uri="{FF2B5EF4-FFF2-40B4-BE49-F238E27FC236}">
                <a16:creationId xmlns:a16="http://schemas.microsoft.com/office/drawing/2014/main" id="{E28A4740-12FE-C34D-91E3-C289BE599423}"/>
              </a:ext>
            </a:extLst>
          </p:cNvPr>
          <p:cNvSpPr txBox="1"/>
          <p:nvPr/>
        </p:nvSpPr>
        <p:spPr>
          <a:xfrm>
            <a:off x="5776091" y="586641"/>
            <a:ext cx="618490" cy="30734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1150" dirty="0">
                <a:latin typeface="Arial" panose="020B0604020202020204" pitchFamily="34" charset="0"/>
                <a:ea typeface="Times New Roman" panose="02020603050405020304" pitchFamily="18" charset="0"/>
              </a:rPr>
              <a:t>B</a:t>
            </a:r>
            <a:r>
              <a:rPr lang="en-US" sz="11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249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0">
            <a:extLst>
              <a:ext uri="{FF2B5EF4-FFF2-40B4-BE49-F238E27FC236}">
                <a16:creationId xmlns:a16="http://schemas.microsoft.com/office/drawing/2014/main" id="{F7E7BDE1-A76A-E741-914C-161259A1932B}"/>
              </a:ext>
            </a:extLst>
          </p:cNvPr>
          <p:cNvSpPr txBox="1"/>
          <p:nvPr/>
        </p:nvSpPr>
        <p:spPr>
          <a:xfrm>
            <a:off x="2521016" y="6154715"/>
            <a:ext cx="6862445" cy="57023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Figure 1:</a:t>
            </a:r>
            <a:r>
              <a:rPr lang="en-US" sz="1400" dirty="0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Network diagram of necroptosis pathway by TNF</a:t>
            </a:r>
            <a:r>
              <a:rPr lang="en-US" sz="1400" b="1" dirty="0">
                <a:effectLst/>
                <a:latin typeface="Symbol" pitchFamily="2" charset="2"/>
                <a:ea typeface="Times New Roman" panose="02020603050405020304" pitchFamily="18" charset="0"/>
              </a:rPr>
              <a:t>a</a:t>
            </a:r>
            <a:r>
              <a:rPr lang="en-US" sz="1400" b="1" dirty="0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 stimulation and PySB modeling framework.</a:t>
            </a:r>
            <a:r>
              <a:rPr lang="en-US" sz="1400" b="1" dirty="0">
                <a:latin typeface="Georgia" panose="02040502050405020303" pitchFamily="18" charset="0"/>
                <a:ea typeface="Times New Roman" panose="02020603050405020304" pitchFamily="18" charset="0"/>
              </a:rPr>
              <a:t> 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95BB68-E800-CE48-87B6-27EE5D199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357" y="332191"/>
            <a:ext cx="5337384" cy="5195054"/>
          </a:xfrm>
          <a:prstGeom prst="rect">
            <a:avLst/>
          </a:prstGeom>
        </p:spPr>
      </p:pic>
      <p:sp>
        <p:nvSpPr>
          <p:cNvPr id="8" name="Text Box 32">
            <a:extLst>
              <a:ext uri="{FF2B5EF4-FFF2-40B4-BE49-F238E27FC236}">
                <a16:creationId xmlns:a16="http://schemas.microsoft.com/office/drawing/2014/main" id="{8AC5566C-A10D-F549-B5C8-1FAD167EF823}"/>
              </a:ext>
            </a:extLst>
          </p:cNvPr>
          <p:cNvSpPr txBox="1"/>
          <p:nvPr/>
        </p:nvSpPr>
        <p:spPr>
          <a:xfrm>
            <a:off x="0" y="108310"/>
            <a:ext cx="618490" cy="30734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11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A.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" name="Text Box 32">
            <a:extLst>
              <a:ext uri="{FF2B5EF4-FFF2-40B4-BE49-F238E27FC236}">
                <a16:creationId xmlns:a16="http://schemas.microsoft.com/office/drawing/2014/main" id="{EAEB4CF6-9948-BD41-9C2B-3090085B89EF}"/>
              </a:ext>
            </a:extLst>
          </p:cNvPr>
          <p:cNvSpPr txBox="1"/>
          <p:nvPr/>
        </p:nvSpPr>
        <p:spPr>
          <a:xfrm>
            <a:off x="6252235" y="108310"/>
            <a:ext cx="618490" cy="30734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1150" dirty="0">
                <a:latin typeface="Arial" panose="020B0604020202020204" pitchFamily="34" charset="0"/>
                <a:ea typeface="Times New Roman" panose="02020603050405020304" pitchFamily="18" charset="0"/>
              </a:rPr>
              <a:t>B</a:t>
            </a:r>
            <a:r>
              <a:rPr lang="en-US" sz="11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903D1D-9A75-B949-867E-255A21646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219" y="332191"/>
            <a:ext cx="4936196" cy="572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842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0">
            <a:extLst>
              <a:ext uri="{FF2B5EF4-FFF2-40B4-BE49-F238E27FC236}">
                <a16:creationId xmlns:a16="http://schemas.microsoft.com/office/drawing/2014/main" id="{F7E7BDE1-A76A-E741-914C-161259A1932B}"/>
              </a:ext>
            </a:extLst>
          </p:cNvPr>
          <p:cNvSpPr txBox="1"/>
          <p:nvPr/>
        </p:nvSpPr>
        <p:spPr>
          <a:xfrm>
            <a:off x="2521016" y="6154715"/>
            <a:ext cx="6862445" cy="57023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Figure 1:</a:t>
            </a:r>
            <a:r>
              <a:rPr lang="en-US" sz="1400" dirty="0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Network diagram of necroptosis pathway by TNF</a:t>
            </a:r>
            <a:r>
              <a:rPr lang="en-US" sz="1400" b="1" dirty="0">
                <a:effectLst/>
                <a:latin typeface="Symbol" pitchFamily="2" charset="2"/>
                <a:ea typeface="Times New Roman" panose="02020603050405020304" pitchFamily="18" charset="0"/>
              </a:rPr>
              <a:t>a</a:t>
            </a:r>
            <a:r>
              <a:rPr lang="en-US" sz="1400" b="1" dirty="0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 stimulation and PySB modeling framework.</a:t>
            </a:r>
            <a:r>
              <a:rPr lang="en-US" sz="1400" b="1" dirty="0">
                <a:latin typeface="Georgia" panose="02040502050405020303" pitchFamily="18" charset="0"/>
                <a:ea typeface="Times New Roman" panose="02020603050405020304" pitchFamily="18" charset="0"/>
              </a:rPr>
              <a:t> 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95BB68-E800-CE48-87B6-27EE5D199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616" y="342023"/>
            <a:ext cx="5337384" cy="5195054"/>
          </a:xfrm>
          <a:prstGeom prst="rect">
            <a:avLst/>
          </a:prstGeom>
        </p:spPr>
      </p:pic>
      <p:sp>
        <p:nvSpPr>
          <p:cNvPr id="8" name="Text Box 32">
            <a:extLst>
              <a:ext uri="{FF2B5EF4-FFF2-40B4-BE49-F238E27FC236}">
                <a16:creationId xmlns:a16="http://schemas.microsoft.com/office/drawing/2014/main" id="{8AC5566C-A10D-F549-B5C8-1FAD167EF823}"/>
              </a:ext>
            </a:extLst>
          </p:cNvPr>
          <p:cNvSpPr txBox="1"/>
          <p:nvPr/>
        </p:nvSpPr>
        <p:spPr>
          <a:xfrm>
            <a:off x="0" y="108310"/>
            <a:ext cx="618490" cy="30734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11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A.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" name="Text Box 32">
            <a:extLst>
              <a:ext uri="{FF2B5EF4-FFF2-40B4-BE49-F238E27FC236}">
                <a16:creationId xmlns:a16="http://schemas.microsoft.com/office/drawing/2014/main" id="{EAEB4CF6-9948-BD41-9C2B-3090085B89EF}"/>
              </a:ext>
            </a:extLst>
          </p:cNvPr>
          <p:cNvSpPr txBox="1"/>
          <p:nvPr/>
        </p:nvSpPr>
        <p:spPr>
          <a:xfrm>
            <a:off x="6252235" y="108310"/>
            <a:ext cx="618490" cy="30734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1150" dirty="0">
                <a:latin typeface="Arial" panose="020B0604020202020204" pitchFamily="34" charset="0"/>
                <a:ea typeface="Times New Roman" panose="02020603050405020304" pitchFamily="18" charset="0"/>
              </a:rPr>
              <a:t>B</a:t>
            </a:r>
            <a:r>
              <a:rPr lang="en-US" sz="11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8706EC-82FA-DD44-B5EA-316C30027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59" y="415650"/>
            <a:ext cx="6241370" cy="354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792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FFB65A-1923-124E-9ED7-84EADE434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9" y="590299"/>
            <a:ext cx="4642069" cy="3489039"/>
          </a:xfrm>
          <a:prstGeom prst="rect">
            <a:avLst/>
          </a:prstGeom>
        </p:spPr>
      </p:pic>
      <p:sp>
        <p:nvSpPr>
          <p:cNvPr id="8" name="Text Box 32">
            <a:extLst>
              <a:ext uri="{FF2B5EF4-FFF2-40B4-BE49-F238E27FC236}">
                <a16:creationId xmlns:a16="http://schemas.microsoft.com/office/drawing/2014/main" id="{488CDE4E-75D4-C340-A25C-7ED52294142B}"/>
              </a:ext>
            </a:extLst>
          </p:cNvPr>
          <p:cNvSpPr txBox="1"/>
          <p:nvPr/>
        </p:nvSpPr>
        <p:spPr>
          <a:xfrm>
            <a:off x="-128433" y="764508"/>
            <a:ext cx="618490" cy="30734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11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A.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Text Box 32">
            <a:extLst>
              <a:ext uri="{FF2B5EF4-FFF2-40B4-BE49-F238E27FC236}">
                <a16:creationId xmlns:a16="http://schemas.microsoft.com/office/drawing/2014/main" id="{36DEDC02-48C0-D54E-804C-D94E56ECD90B}"/>
              </a:ext>
            </a:extLst>
          </p:cNvPr>
          <p:cNvSpPr txBox="1"/>
          <p:nvPr/>
        </p:nvSpPr>
        <p:spPr>
          <a:xfrm>
            <a:off x="6690004" y="764508"/>
            <a:ext cx="618490" cy="30734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1150" dirty="0">
                <a:latin typeface="Arial" panose="020B0604020202020204" pitchFamily="34" charset="0"/>
                <a:ea typeface="Times New Roman" panose="02020603050405020304" pitchFamily="18" charset="0"/>
              </a:rPr>
              <a:t>B</a:t>
            </a:r>
            <a:r>
              <a:rPr lang="en-US" sz="11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Text Box 30">
            <a:extLst>
              <a:ext uri="{FF2B5EF4-FFF2-40B4-BE49-F238E27FC236}">
                <a16:creationId xmlns:a16="http://schemas.microsoft.com/office/drawing/2014/main" id="{7BB00E1A-C534-654F-AEE9-FB6D5BFDFE30}"/>
              </a:ext>
            </a:extLst>
          </p:cNvPr>
          <p:cNvSpPr txBox="1"/>
          <p:nvPr/>
        </p:nvSpPr>
        <p:spPr>
          <a:xfrm>
            <a:off x="2213104" y="6099416"/>
            <a:ext cx="6862445" cy="57023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Figure </a:t>
            </a:r>
            <a:r>
              <a:rPr lang="en-US" sz="1400" b="1" dirty="0">
                <a:latin typeface="Georgia" panose="02040502050405020303" pitchFamily="18" charset="0"/>
                <a:ea typeface="Times New Roman" panose="02020603050405020304" pitchFamily="18" charset="0"/>
              </a:rPr>
              <a:t>2</a:t>
            </a:r>
            <a:r>
              <a:rPr lang="en-US" sz="1400" b="1" dirty="0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:</a:t>
            </a:r>
            <a:r>
              <a:rPr lang="en-US" sz="1400" dirty="0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Calibration results .</a:t>
            </a:r>
            <a:r>
              <a:rPr lang="en-US" sz="1400" b="1" dirty="0">
                <a:latin typeface="Georgia" panose="02040502050405020303" pitchFamily="18" charset="0"/>
                <a:ea typeface="Times New Roman" panose="02020603050405020304" pitchFamily="18" charset="0"/>
              </a:rPr>
              <a:t> 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CBFB41-7CBB-4443-8368-8694672DD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28" y="590299"/>
            <a:ext cx="2870423" cy="2402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E61C4B-C40E-B745-850D-284E2EC8C5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07"/>
          <a:stretch/>
        </p:blipFill>
        <p:spPr>
          <a:xfrm>
            <a:off x="3828876" y="590299"/>
            <a:ext cx="2607503" cy="23714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8D6C4A-374A-1F4F-AC47-98CB0886A1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2520" y="2992718"/>
            <a:ext cx="2772712" cy="242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73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AB26B1-5544-F544-B96B-256280325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386" y="419921"/>
            <a:ext cx="3658683" cy="21509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6E201F-5060-1949-ABA1-055E7BF89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204" y="574935"/>
            <a:ext cx="3735182" cy="19958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05CCA2-9F04-4D47-B266-7E47651C3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8412" y="25631"/>
            <a:ext cx="4095898" cy="31828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FFE733-9D26-FA4A-91A3-D24AB9EA0E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195" y="2831941"/>
            <a:ext cx="6251784" cy="3226869"/>
          </a:xfrm>
          <a:prstGeom prst="rect">
            <a:avLst/>
          </a:prstGeom>
        </p:spPr>
      </p:pic>
      <p:sp>
        <p:nvSpPr>
          <p:cNvPr id="7" name="Text Box 30">
            <a:extLst>
              <a:ext uri="{FF2B5EF4-FFF2-40B4-BE49-F238E27FC236}">
                <a16:creationId xmlns:a16="http://schemas.microsoft.com/office/drawing/2014/main" id="{8D1D125B-884F-E045-82DB-0F76B0E0F787}"/>
              </a:ext>
            </a:extLst>
          </p:cNvPr>
          <p:cNvSpPr txBox="1"/>
          <p:nvPr/>
        </p:nvSpPr>
        <p:spPr>
          <a:xfrm>
            <a:off x="2405504" y="6319917"/>
            <a:ext cx="6862445" cy="57023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Figure </a:t>
            </a:r>
            <a:r>
              <a:rPr lang="en-US" sz="1400" b="1" dirty="0">
                <a:latin typeface="Georgia" panose="02040502050405020303" pitchFamily="18" charset="0"/>
                <a:ea typeface="Times New Roman" panose="02020603050405020304" pitchFamily="18" charset="0"/>
              </a:rPr>
              <a:t>3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Text Box 32">
            <a:extLst>
              <a:ext uri="{FF2B5EF4-FFF2-40B4-BE49-F238E27FC236}">
                <a16:creationId xmlns:a16="http://schemas.microsoft.com/office/drawing/2014/main" id="{E7358883-62E0-F54B-9251-1CE96D76F05B}"/>
              </a:ext>
            </a:extLst>
          </p:cNvPr>
          <p:cNvSpPr txBox="1"/>
          <p:nvPr/>
        </p:nvSpPr>
        <p:spPr>
          <a:xfrm>
            <a:off x="-130009" y="365128"/>
            <a:ext cx="618490" cy="30734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11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A.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Text Box 32">
            <a:extLst>
              <a:ext uri="{FF2B5EF4-FFF2-40B4-BE49-F238E27FC236}">
                <a16:creationId xmlns:a16="http://schemas.microsoft.com/office/drawing/2014/main" id="{0F9AC09A-906D-7148-89E5-EF6AEB340B50}"/>
              </a:ext>
            </a:extLst>
          </p:cNvPr>
          <p:cNvSpPr txBox="1"/>
          <p:nvPr/>
        </p:nvSpPr>
        <p:spPr>
          <a:xfrm>
            <a:off x="7356824" y="247142"/>
            <a:ext cx="618490" cy="30734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1150" dirty="0">
                <a:latin typeface="Arial" panose="020B0604020202020204" pitchFamily="34" charset="0"/>
                <a:ea typeface="Times New Roman" panose="02020603050405020304" pitchFamily="18" charset="0"/>
              </a:rPr>
              <a:t>B</a:t>
            </a:r>
            <a:r>
              <a:rPr lang="en-US" sz="11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" name="Text Box 32">
            <a:extLst>
              <a:ext uri="{FF2B5EF4-FFF2-40B4-BE49-F238E27FC236}">
                <a16:creationId xmlns:a16="http://schemas.microsoft.com/office/drawing/2014/main" id="{C4B5C09B-3A05-9046-8F2A-7642FA183CB5}"/>
              </a:ext>
            </a:extLst>
          </p:cNvPr>
          <p:cNvSpPr txBox="1"/>
          <p:nvPr/>
        </p:nvSpPr>
        <p:spPr>
          <a:xfrm>
            <a:off x="-130009" y="2678271"/>
            <a:ext cx="618490" cy="30734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1150" dirty="0">
                <a:latin typeface="Arial" panose="020B0604020202020204" pitchFamily="34" charset="0"/>
                <a:ea typeface="Times New Roman" panose="02020603050405020304" pitchFamily="18" charset="0"/>
              </a:rPr>
              <a:t>C</a:t>
            </a:r>
            <a:r>
              <a:rPr lang="en-US" sz="11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B701A8-F190-8148-97D0-C73B5F3200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4469" y="3263288"/>
            <a:ext cx="4642069" cy="3489039"/>
          </a:xfrm>
          <a:prstGeom prst="rect">
            <a:avLst/>
          </a:prstGeom>
        </p:spPr>
      </p:pic>
      <p:sp>
        <p:nvSpPr>
          <p:cNvPr id="15" name="Text Box 32">
            <a:extLst>
              <a:ext uri="{FF2B5EF4-FFF2-40B4-BE49-F238E27FC236}">
                <a16:creationId xmlns:a16="http://schemas.microsoft.com/office/drawing/2014/main" id="{888DF6D6-C5AA-6E44-8899-FED65947AFEF}"/>
              </a:ext>
            </a:extLst>
          </p:cNvPr>
          <p:cNvSpPr txBox="1"/>
          <p:nvPr/>
        </p:nvSpPr>
        <p:spPr>
          <a:xfrm>
            <a:off x="6925979" y="3454145"/>
            <a:ext cx="618490" cy="30734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11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D.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251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BCA933-D28C-CF4C-8614-6125685486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678"/>
          <a:stretch/>
        </p:blipFill>
        <p:spPr>
          <a:xfrm>
            <a:off x="6105955" y="1211184"/>
            <a:ext cx="3054195" cy="30729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F8FC01-8179-2444-A777-1842709661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06"/>
          <a:stretch/>
        </p:blipFill>
        <p:spPr>
          <a:xfrm>
            <a:off x="9586098" y="1211184"/>
            <a:ext cx="2587991" cy="3072935"/>
          </a:xfrm>
          <a:prstGeom prst="rect">
            <a:avLst/>
          </a:prstGeom>
        </p:spPr>
      </p:pic>
      <p:sp>
        <p:nvSpPr>
          <p:cNvPr id="8" name="Text Box 32">
            <a:extLst>
              <a:ext uri="{FF2B5EF4-FFF2-40B4-BE49-F238E27FC236}">
                <a16:creationId xmlns:a16="http://schemas.microsoft.com/office/drawing/2014/main" id="{FCB6E8E0-AFAF-5041-87D3-7C4F2A2CA98F}"/>
              </a:ext>
            </a:extLst>
          </p:cNvPr>
          <p:cNvSpPr txBox="1"/>
          <p:nvPr/>
        </p:nvSpPr>
        <p:spPr>
          <a:xfrm>
            <a:off x="9075448" y="1307258"/>
            <a:ext cx="618490" cy="30734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1150" dirty="0">
                <a:latin typeface="Arial" panose="020B0604020202020204" pitchFamily="34" charset="0"/>
                <a:ea typeface="Times New Roman" panose="02020603050405020304" pitchFamily="18" charset="0"/>
              </a:rPr>
              <a:t>C</a:t>
            </a:r>
            <a:r>
              <a:rPr lang="en-US" sz="11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Text Box 32">
            <a:extLst>
              <a:ext uri="{FF2B5EF4-FFF2-40B4-BE49-F238E27FC236}">
                <a16:creationId xmlns:a16="http://schemas.microsoft.com/office/drawing/2014/main" id="{15C37C3D-E192-A94A-965C-57731A0B87AE}"/>
              </a:ext>
            </a:extLst>
          </p:cNvPr>
          <p:cNvSpPr txBox="1"/>
          <p:nvPr/>
        </p:nvSpPr>
        <p:spPr>
          <a:xfrm>
            <a:off x="5680007" y="1307258"/>
            <a:ext cx="618490" cy="30734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1150" dirty="0">
                <a:latin typeface="Arial" panose="020B0604020202020204" pitchFamily="34" charset="0"/>
                <a:ea typeface="Times New Roman" panose="02020603050405020304" pitchFamily="18" charset="0"/>
              </a:rPr>
              <a:t>B</a:t>
            </a:r>
            <a:r>
              <a:rPr lang="en-US" sz="11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Text Box 32">
            <a:extLst>
              <a:ext uri="{FF2B5EF4-FFF2-40B4-BE49-F238E27FC236}">
                <a16:creationId xmlns:a16="http://schemas.microsoft.com/office/drawing/2014/main" id="{30CCE72C-165A-8849-A7C5-8077EC80018D}"/>
              </a:ext>
            </a:extLst>
          </p:cNvPr>
          <p:cNvSpPr txBox="1"/>
          <p:nvPr/>
        </p:nvSpPr>
        <p:spPr>
          <a:xfrm>
            <a:off x="-158425" y="1307258"/>
            <a:ext cx="618490" cy="30734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1150" dirty="0">
                <a:latin typeface="Arial" panose="020B0604020202020204" pitchFamily="34" charset="0"/>
                <a:ea typeface="Times New Roman" panose="02020603050405020304" pitchFamily="18" charset="0"/>
              </a:rPr>
              <a:t>A</a:t>
            </a:r>
            <a:r>
              <a:rPr lang="en-US" sz="11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Text Box 30">
            <a:extLst>
              <a:ext uri="{FF2B5EF4-FFF2-40B4-BE49-F238E27FC236}">
                <a16:creationId xmlns:a16="http://schemas.microsoft.com/office/drawing/2014/main" id="{C55F47B7-7823-014D-9191-4F95647C1EED}"/>
              </a:ext>
            </a:extLst>
          </p:cNvPr>
          <p:cNvSpPr txBox="1"/>
          <p:nvPr/>
        </p:nvSpPr>
        <p:spPr>
          <a:xfrm>
            <a:off x="2521016" y="6154715"/>
            <a:ext cx="6862445" cy="57023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Figure </a:t>
            </a:r>
            <a:r>
              <a:rPr lang="en-US" sz="1400" b="1" dirty="0">
                <a:latin typeface="Georgia" panose="02040502050405020303" pitchFamily="18" charset="0"/>
                <a:ea typeface="Times New Roman" panose="02020603050405020304" pitchFamily="18" charset="0"/>
              </a:rPr>
              <a:t>4</a:t>
            </a:r>
            <a:r>
              <a:rPr lang="en-US" sz="1400" b="1" dirty="0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:</a:t>
            </a:r>
            <a:r>
              <a:rPr lang="en-US" sz="1400" b="1" dirty="0">
                <a:latin typeface="Georgia" panose="02040502050405020303" pitchFamily="18" charset="0"/>
                <a:ea typeface="Times New Roman" panose="02020603050405020304" pitchFamily="18" charset="0"/>
              </a:rPr>
              <a:t> Modes of execution in Complex I and II</a:t>
            </a:r>
            <a:r>
              <a:rPr lang="en-US" sz="1400" b="1" dirty="0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. </a:t>
            </a:r>
            <a:r>
              <a:rPr lang="en-US" sz="1400" dirty="0">
                <a:latin typeface="Georgia" panose="02040502050405020303" pitchFamily="18" charset="0"/>
                <a:ea typeface="Times New Roman" panose="02020603050405020304" pitchFamily="18" charset="0"/>
              </a:rPr>
              <a:t>A) Clustering analysis of Complex I. B,C) Information flow in network of Complex I and II. </a:t>
            </a:r>
            <a:r>
              <a:rPr lang="en-US" sz="1400" b="1" dirty="0">
                <a:latin typeface="Georgia" panose="02040502050405020303" pitchFamily="18" charset="0"/>
                <a:ea typeface="Times New Roman" panose="02020603050405020304" pitchFamily="18" charset="0"/>
              </a:rPr>
              <a:t> 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6222C-7F8B-8D4F-8C8B-712F9747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46" y="1211184"/>
            <a:ext cx="5188020" cy="437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36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FAD608-E53B-B94D-A7B7-EC90C20EB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73" y="1211184"/>
            <a:ext cx="4880652" cy="36284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FC8182-3070-D24B-9F08-9E7E673159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678"/>
          <a:stretch/>
        </p:blipFill>
        <p:spPr>
          <a:xfrm>
            <a:off x="5909182" y="1211184"/>
            <a:ext cx="3054195" cy="30729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7C0DD9-EBD9-3F4F-8FB0-1699597FC3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206"/>
          <a:stretch/>
        </p:blipFill>
        <p:spPr>
          <a:xfrm>
            <a:off x="9389325" y="1211184"/>
            <a:ext cx="2587991" cy="3072935"/>
          </a:xfrm>
          <a:prstGeom prst="rect">
            <a:avLst/>
          </a:prstGeom>
        </p:spPr>
      </p:pic>
      <p:sp>
        <p:nvSpPr>
          <p:cNvPr id="12" name="Text Box 32">
            <a:extLst>
              <a:ext uri="{FF2B5EF4-FFF2-40B4-BE49-F238E27FC236}">
                <a16:creationId xmlns:a16="http://schemas.microsoft.com/office/drawing/2014/main" id="{F1542E15-CDEF-7D42-A3E3-6925AD8E1BF6}"/>
              </a:ext>
            </a:extLst>
          </p:cNvPr>
          <p:cNvSpPr txBox="1"/>
          <p:nvPr/>
        </p:nvSpPr>
        <p:spPr>
          <a:xfrm>
            <a:off x="-128433" y="1308528"/>
            <a:ext cx="618490" cy="30734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11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A.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" name="Text Box 32">
            <a:extLst>
              <a:ext uri="{FF2B5EF4-FFF2-40B4-BE49-F238E27FC236}">
                <a16:creationId xmlns:a16="http://schemas.microsoft.com/office/drawing/2014/main" id="{6F841072-A6C4-B340-9A0D-740AA0A5BC2D}"/>
              </a:ext>
            </a:extLst>
          </p:cNvPr>
          <p:cNvSpPr txBox="1"/>
          <p:nvPr/>
        </p:nvSpPr>
        <p:spPr>
          <a:xfrm>
            <a:off x="8878675" y="1307258"/>
            <a:ext cx="618490" cy="30734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1150" dirty="0">
                <a:latin typeface="Arial" panose="020B0604020202020204" pitchFamily="34" charset="0"/>
                <a:ea typeface="Times New Roman" panose="02020603050405020304" pitchFamily="18" charset="0"/>
              </a:rPr>
              <a:t>C</a:t>
            </a:r>
            <a:r>
              <a:rPr lang="en-US" sz="11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" name="Text Box 32">
            <a:extLst>
              <a:ext uri="{FF2B5EF4-FFF2-40B4-BE49-F238E27FC236}">
                <a16:creationId xmlns:a16="http://schemas.microsoft.com/office/drawing/2014/main" id="{FC006C70-8524-3049-B7EE-1AC7E6227816}"/>
              </a:ext>
            </a:extLst>
          </p:cNvPr>
          <p:cNvSpPr txBox="1"/>
          <p:nvPr/>
        </p:nvSpPr>
        <p:spPr>
          <a:xfrm>
            <a:off x="5483234" y="1307258"/>
            <a:ext cx="618490" cy="30734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1150" dirty="0">
                <a:latin typeface="Arial" panose="020B0604020202020204" pitchFamily="34" charset="0"/>
                <a:ea typeface="Times New Roman" panose="02020603050405020304" pitchFamily="18" charset="0"/>
              </a:rPr>
              <a:t>B</a:t>
            </a:r>
            <a:r>
              <a:rPr lang="en-US" sz="11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5" name="Text Box 30">
            <a:extLst>
              <a:ext uri="{FF2B5EF4-FFF2-40B4-BE49-F238E27FC236}">
                <a16:creationId xmlns:a16="http://schemas.microsoft.com/office/drawing/2014/main" id="{78648338-7568-1A4D-8D9C-2792D2C7E959}"/>
              </a:ext>
            </a:extLst>
          </p:cNvPr>
          <p:cNvSpPr txBox="1"/>
          <p:nvPr/>
        </p:nvSpPr>
        <p:spPr>
          <a:xfrm>
            <a:off x="2521016" y="6154715"/>
            <a:ext cx="6862445" cy="57023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Figure 4:</a:t>
            </a:r>
            <a:r>
              <a:rPr lang="en-US" sz="1400" b="1" dirty="0">
                <a:latin typeface="Georgia" panose="02040502050405020303" pitchFamily="18" charset="0"/>
                <a:ea typeface="Times New Roman" panose="02020603050405020304" pitchFamily="18" charset="0"/>
              </a:rPr>
              <a:t> Possible paths to Complex I and II execution</a:t>
            </a:r>
            <a:r>
              <a:rPr lang="en-US" sz="1400" b="1" dirty="0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.</a:t>
            </a:r>
            <a:r>
              <a:rPr lang="en-US" sz="1400" b="1" dirty="0">
                <a:latin typeface="Georgia" panose="02040502050405020303" pitchFamily="18" charset="0"/>
                <a:ea typeface="Times New Roman" panose="02020603050405020304" pitchFamily="18" charset="0"/>
              </a:rPr>
              <a:t> 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0639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1468</TotalTime>
  <Words>343</Words>
  <Application>Microsoft Macintosh PowerPoint</Application>
  <PresentationFormat>Widescreen</PresentationFormat>
  <Paragraphs>79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Georgia</vt:lpstr>
      <vt:lpstr>Symbol</vt:lpstr>
      <vt:lpstr>Times New Roman</vt:lpstr>
      <vt:lpstr>Office Theme</vt:lpstr>
      <vt:lpstr>Mathematical Model of Necroptosis under TNFα Stimulation  Computational modeling of necroptosis reveals protein complex dynamics in Complex I and II under TNF α stimulation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Supplemental </vt:lpstr>
      <vt:lpstr>PowerPoint Presentation</vt:lpstr>
      <vt:lpstr>Particle Swarm Optimization </vt:lpstr>
      <vt:lpstr>Determining Modes of Execution </vt:lpstr>
      <vt:lpstr>Calibration Algorithm</vt:lpstr>
      <vt:lpstr>L929 Data, Vanlangenakker et al. 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NERM </dc:title>
  <dc:creator>Geena Ildefonso</dc:creator>
  <cp:lastModifiedBy>Geena Ildefonso</cp:lastModifiedBy>
  <cp:revision>20</cp:revision>
  <dcterms:created xsi:type="dcterms:W3CDTF">2018-02-28T16:32:28Z</dcterms:created>
  <dcterms:modified xsi:type="dcterms:W3CDTF">2018-07-06T16:14:38Z</dcterms:modified>
</cp:coreProperties>
</file>